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1" r:id="rId6"/>
    <p:sldId id="263" r:id="rId7"/>
    <p:sldId id="264" r:id="rId8"/>
  </p:sldIdLst>
  <p:sldSz cx="9144000" cy="5143500" type="screen16x9"/>
  <p:notesSz cx="5143500" cy="9144000"/>
  <p:embeddedFontLst>
    <p:embeddedFont>
      <p:font typeface="Noto Sans" panose="020B0502040504090204" pitchFamily="34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8" roundtripDataSignature="AMtx7mjkAzJjlXYQqZYcBJj0MOWyGFLm0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" name="Google Shape;2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hyperlink" Target="https://cloud.google.com/free/docs/free-cloud-features#free-tier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hyperlink" Target="https://t.me/ds2_reminder_bot" TargetMode="External"/><Relationship Id="rId5" Type="http://schemas.openxmlformats.org/officeDocument/2006/relationships/image" Target="../media/image25.pn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hyperlink" Target="https://github.com/zey-2/TG_reminder_bo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/>
          <p:nvPr/>
        </p:nvSpPr>
        <p:spPr>
          <a:xfrm>
            <a:off x="1000125" y="1748377"/>
            <a:ext cx="7143750" cy="144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25"/>
              <a:buFont typeface="Noto Sans"/>
              <a:buNone/>
            </a:pPr>
            <a:r>
              <a:rPr lang="en-US" sz="4725" b="1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How I Built a Telegram Reminder Bot</a:t>
            </a:r>
            <a:endParaRPr sz="472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"/>
          <p:cNvSpPr/>
          <p:nvPr/>
        </p:nvSpPr>
        <p:spPr>
          <a:xfrm>
            <a:off x="1000125" y="3402825"/>
            <a:ext cx="714375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Noto Sans"/>
              <a:buNone/>
            </a:pPr>
            <a:r>
              <a:rPr lang="en-US" sz="2600" b="0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to Stay on Track with NTU SCTP DSAI Classes</a:t>
            </a:r>
            <a:endParaRPr sz="2600" b="0" i="0" u="none" strike="noStrike" cap="none">
              <a:solidFill>
                <a:srgbClr val="FFFFFF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Noto Sans"/>
              <a:buNone/>
            </a:pPr>
            <a:endParaRPr sz="2600">
              <a:solidFill>
                <a:srgbClr val="FFFFFF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Noto Sans"/>
              <a:buNone/>
            </a:pPr>
            <a:r>
              <a:rPr lang="en-US" sz="26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Zhi Hao</a:t>
            </a:r>
            <a:endParaRPr sz="2600">
              <a:solidFill>
                <a:srgbClr val="FFFFF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" name="Picture 2" descr="A red and blue logo&#10;&#10;AI-generated content may be incorrect.">
            <a:extLst>
              <a:ext uri="{FF2B5EF4-FFF2-40B4-BE49-F238E27FC236}">
                <a16:creationId xmlns:a16="http://schemas.microsoft.com/office/drawing/2014/main" id="{1FE56426-DC15-28FE-49EB-1CBEA2969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287" y="145795"/>
            <a:ext cx="1495425" cy="14954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"/>
          <p:cNvSpPr/>
          <p:nvPr/>
        </p:nvSpPr>
        <p:spPr>
          <a:xfrm>
            <a:off x="285750" y="285750"/>
            <a:ext cx="85725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88E5"/>
              </a:buClr>
              <a:buSzPts val="2700"/>
              <a:buFont typeface="Noto Sans"/>
              <a:buNone/>
            </a:pPr>
            <a:r>
              <a:rPr lang="en-US" sz="2700" b="1" i="0" u="none" strike="noStrike" cap="none">
                <a:solidFill>
                  <a:srgbClr val="1E88E5"/>
                </a:solidFill>
                <a:latin typeface="Noto Sans"/>
                <a:ea typeface="Noto Sans"/>
                <a:cs typeface="Noto Sans"/>
                <a:sym typeface="Noto Sans"/>
              </a:rPr>
              <a:t>The Challenge: Staying on Track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Google Shape;27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750" y="1285927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"/>
          <p:cNvSpPr/>
          <p:nvPr/>
        </p:nvSpPr>
        <p:spPr>
          <a:xfrm>
            <a:off x="657225" y="1236105"/>
            <a:ext cx="4115666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575"/>
              <a:buFont typeface="Noto Sans"/>
              <a:buNone/>
            </a:pPr>
            <a:r>
              <a:rPr lang="en-US" sz="1600" b="0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 Attendance QR codes must be scanned </a:t>
            </a:r>
            <a:r>
              <a:rPr lang="en-US" sz="1600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within a </a:t>
            </a:r>
            <a:r>
              <a:rPr lang="en-US" sz="1600" b="1" dirty="0">
                <a:solidFill>
                  <a:srgbClr val="1E88E5"/>
                </a:solidFill>
                <a:latin typeface="Noto Sans"/>
                <a:ea typeface="Noto Sans"/>
                <a:cs typeface="Noto Sans"/>
                <a:sym typeface="Noto Sans"/>
              </a:rPr>
              <a:t>30-minute window before/after</a:t>
            </a:r>
            <a:r>
              <a:rPr lang="en-US" sz="1600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600" b="0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" name="Google Shape;29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5750" y="2356623"/>
            <a:ext cx="200025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2"/>
          <p:cNvSpPr/>
          <p:nvPr/>
        </p:nvSpPr>
        <p:spPr>
          <a:xfrm>
            <a:off x="628650" y="2115118"/>
            <a:ext cx="33147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575"/>
              <a:buFont typeface="Noto Sans"/>
              <a:buNone/>
            </a:pPr>
            <a:r>
              <a:rPr lang="en-US" sz="1600" b="0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 Keeping track of </a:t>
            </a:r>
            <a:r>
              <a:rPr lang="en-US" sz="1600" b="1" dirty="0">
                <a:solidFill>
                  <a:srgbClr val="1E88E5"/>
                </a:solidFill>
                <a:latin typeface="Noto Sans"/>
                <a:ea typeface="Noto Sans"/>
                <a:cs typeface="Noto Sans"/>
                <a:sym typeface="Noto Sans"/>
              </a:rPr>
              <a:t>class schedules and location </a:t>
            </a:r>
            <a:r>
              <a:rPr lang="en-US" sz="1600" dirty="0">
                <a:solidFill>
                  <a:srgbClr val="212121"/>
                </a:solidFill>
                <a:latin typeface="Noto Sans"/>
                <a:ea typeface="Noto Sans"/>
                <a:sym typeface="Noto Sans"/>
              </a:rPr>
              <a:t>over the course duration</a:t>
            </a:r>
            <a:r>
              <a:rPr lang="en-US" sz="1600" dirty="0">
                <a:solidFill>
                  <a:srgbClr val="212121"/>
                </a:solidFill>
                <a:latin typeface="Noto Sans"/>
                <a:ea typeface="Noto Sans"/>
                <a:sym typeface="Calibri"/>
              </a:rPr>
              <a:t> </a:t>
            </a:r>
          </a:p>
        </p:txBody>
      </p:sp>
      <p:pic>
        <p:nvPicPr>
          <p:cNvPr id="31" name="Google Shape;31;p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5750" y="3302632"/>
            <a:ext cx="200025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2"/>
          <p:cNvSpPr/>
          <p:nvPr/>
        </p:nvSpPr>
        <p:spPr>
          <a:xfrm>
            <a:off x="628650" y="3172739"/>
            <a:ext cx="34695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575"/>
              <a:buFont typeface="Noto Sans"/>
              <a:buNone/>
            </a:pPr>
            <a:r>
              <a:rPr lang="en-US" sz="1600" b="0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 Accessing </a:t>
            </a:r>
            <a:r>
              <a:rPr lang="en-US" sz="1600" b="1" dirty="0">
                <a:solidFill>
                  <a:srgbClr val="1E88E5"/>
                </a:solidFill>
                <a:latin typeface="Noto Sans"/>
                <a:ea typeface="Noto Sans"/>
                <a:cs typeface="Noto Sans"/>
                <a:sym typeface="Noto Sans"/>
              </a:rPr>
              <a:t>course materials </a:t>
            </a:r>
            <a:r>
              <a:rPr lang="en-US" sz="1600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quickly  when needed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575"/>
              <a:buFont typeface="Noto Sans"/>
              <a:buNone/>
            </a:pPr>
            <a:endParaRPr sz="1600" dirty="0">
              <a:solidFill>
                <a:srgbClr val="21212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3" name="Google Shape;33;p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5750" y="4117019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2"/>
          <p:cNvSpPr/>
          <p:nvPr/>
        </p:nvSpPr>
        <p:spPr>
          <a:xfrm>
            <a:off x="657225" y="4028625"/>
            <a:ext cx="33690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88E5"/>
              </a:buClr>
              <a:buSzPts val="1575"/>
              <a:buFont typeface="Noto Sans"/>
              <a:buNone/>
            </a:pPr>
            <a:r>
              <a:rPr lang="en-US" sz="1600" dirty="0">
                <a:solidFill>
                  <a:srgbClr val="212121"/>
                </a:solidFill>
                <a:latin typeface="Noto Sans"/>
                <a:ea typeface="Noto Sans"/>
                <a:sym typeface="Noto Sans"/>
              </a:rPr>
              <a:t>Excessive </a:t>
            </a:r>
            <a:r>
              <a:rPr lang="en-US" sz="1600" b="1" dirty="0">
                <a:solidFill>
                  <a:srgbClr val="1E88E5"/>
                </a:solidFill>
                <a:latin typeface="Noto Sans"/>
                <a:ea typeface="Noto Sans"/>
                <a:sym typeface="Noto Sans"/>
              </a:rPr>
              <a:t>m</a:t>
            </a:r>
            <a:r>
              <a:rPr lang="en-US" sz="1600" b="1" i="0" u="none" strike="noStrike" cap="none" dirty="0">
                <a:solidFill>
                  <a:srgbClr val="1E88E5"/>
                </a:solidFill>
                <a:latin typeface="Noto Sans"/>
                <a:ea typeface="Noto Sans"/>
                <a:cs typeface="Noto Sans"/>
                <a:sym typeface="Noto Sans"/>
              </a:rPr>
              <a:t>issing attendance </a:t>
            </a:r>
            <a:r>
              <a:rPr lang="en-US" sz="1600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affects course completion </a:t>
            </a: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" name="Google Shape;35;p2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01146" y="1249615"/>
            <a:ext cx="2969744" cy="2252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/>
          <p:nvPr/>
        </p:nvSpPr>
        <p:spPr>
          <a:xfrm>
            <a:off x="285750" y="285750"/>
            <a:ext cx="85725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88E5"/>
              </a:buClr>
              <a:buSzPts val="2700"/>
              <a:buFont typeface="Noto Sans"/>
              <a:buNone/>
            </a:pPr>
            <a:r>
              <a:rPr lang="en-US" sz="2700" b="1" i="0" u="none" strike="noStrike" cap="none">
                <a:solidFill>
                  <a:srgbClr val="1E88E5"/>
                </a:solidFill>
                <a:latin typeface="Noto Sans"/>
                <a:ea typeface="Noto Sans"/>
                <a:cs typeface="Noto Sans"/>
                <a:sym typeface="Noto Sans"/>
              </a:rPr>
              <a:t>The Solution: An Automated Reminder System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" name="Google Shape;43;p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359" y="2002287"/>
            <a:ext cx="3571875" cy="2010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79156" y="1230511"/>
            <a:ext cx="200025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3"/>
          <p:cNvSpPr/>
          <p:nvPr/>
        </p:nvSpPr>
        <p:spPr>
          <a:xfrm>
            <a:off x="5107780" y="1145917"/>
            <a:ext cx="357187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>
              <a:buClr>
                <a:srgbClr val="212121"/>
              </a:buClr>
              <a:buSzPts val="1575"/>
            </a:pPr>
            <a:r>
              <a:rPr lang="en-US" sz="1600" b="0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600" b="1" dirty="0">
                <a:solidFill>
                  <a:srgbClr val="1E88E5"/>
                </a:solidFill>
                <a:latin typeface="Noto Sans"/>
                <a:ea typeface="Noto Sans"/>
                <a:cs typeface="Noto Sans"/>
                <a:sym typeface="Noto Sans"/>
              </a:rPr>
              <a:t>Automatically remind </a:t>
            </a:r>
            <a:r>
              <a:rPr lang="en-US" sz="1600" b="0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me of upcoming</a:t>
            </a:r>
            <a:r>
              <a:rPr lang="en-US" sz="1600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 classes</a:t>
            </a:r>
            <a:r>
              <a:rPr lang="en-US" sz="1600" b="0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" name="Google Shape;48;p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79156" y="2044898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3"/>
          <p:cNvSpPr/>
          <p:nvPr/>
        </p:nvSpPr>
        <p:spPr>
          <a:xfrm>
            <a:off x="5107781" y="1997690"/>
            <a:ext cx="75771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575"/>
              <a:buFont typeface="Noto Sans"/>
              <a:buNone/>
            </a:pPr>
            <a:r>
              <a:rPr lang="en-US" sz="1600" b="0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 Provide </a:t>
            </a: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3"/>
          <p:cNvSpPr/>
          <p:nvPr/>
        </p:nvSpPr>
        <p:spPr>
          <a:xfrm>
            <a:off x="5865493" y="1997690"/>
            <a:ext cx="112355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88E5"/>
              </a:buClr>
              <a:buSzPts val="1575"/>
              <a:buFont typeface="Noto Sans"/>
              <a:buNone/>
            </a:pPr>
            <a:r>
              <a:rPr lang="en-US" sz="1600" b="1" i="0" u="none" strike="noStrike" cap="none" dirty="0">
                <a:solidFill>
                  <a:srgbClr val="1E88E5"/>
                </a:solidFill>
                <a:latin typeface="Noto Sans"/>
                <a:ea typeface="Noto Sans"/>
                <a:cs typeface="Noto Sans"/>
                <a:sym typeface="Noto Sans"/>
              </a:rPr>
              <a:t>easy access</a:t>
            </a: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3"/>
          <p:cNvSpPr/>
          <p:nvPr/>
        </p:nvSpPr>
        <p:spPr>
          <a:xfrm>
            <a:off x="6916908" y="2005213"/>
            <a:ext cx="185924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575"/>
              <a:buFont typeface="Noto Sans"/>
              <a:buNone/>
            </a:pPr>
            <a:r>
              <a:rPr lang="en-US" sz="1600" b="0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 to course materials </a:t>
            </a: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" name="Google Shape;52;p3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79156" y="2616398"/>
            <a:ext cx="221456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3"/>
          <p:cNvSpPr/>
          <p:nvPr/>
        </p:nvSpPr>
        <p:spPr>
          <a:xfrm>
            <a:off x="5043488" y="2569190"/>
            <a:ext cx="191625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575"/>
              <a:buFont typeface="Noto Sans"/>
              <a:buNone/>
            </a:pPr>
            <a:r>
              <a:rPr lang="en-US" sz="1600" b="0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 Work directly within </a:t>
            </a: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3"/>
          <p:cNvSpPr/>
          <p:nvPr/>
        </p:nvSpPr>
        <p:spPr>
          <a:xfrm>
            <a:off x="6921643" y="2550140"/>
            <a:ext cx="90932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88E5"/>
              </a:buClr>
              <a:buSzPts val="1575"/>
              <a:buFont typeface="Noto Sans"/>
              <a:buNone/>
            </a:pPr>
            <a:r>
              <a:rPr lang="en-US" sz="1600" b="1" i="0" u="none" strike="noStrike" cap="none" dirty="0">
                <a:solidFill>
                  <a:srgbClr val="1E88E5"/>
                </a:solidFill>
                <a:latin typeface="Noto Sans"/>
                <a:ea typeface="Noto Sans"/>
                <a:cs typeface="Noto Sans"/>
                <a:sym typeface="Noto Sans"/>
              </a:rPr>
              <a:t>Telegram</a:t>
            </a: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3"/>
          <p:cNvSpPr/>
          <p:nvPr/>
        </p:nvSpPr>
        <p:spPr>
          <a:xfrm>
            <a:off x="7830964" y="2550140"/>
            <a:ext cx="41026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575"/>
              <a:buFont typeface="Noto Sans"/>
              <a:buNone/>
            </a:pPr>
            <a:r>
              <a:rPr lang="en-US" sz="1600" b="0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 app </a:t>
            </a: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3"/>
          <p:cNvSpPr/>
          <p:nvPr/>
        </p:nvSpPr>
        <p:spPr>
          <a:xfrm>
            <a:off x="4679156" y="3186113"/>
            <a:ext cx="4179094" cy="1557338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"/>
          <p:cNvSpPr/>
          <p:nvPr/>
        </p:nvSpPr>
        <p:spPr>
          <a:xfrm>
            <a:off x="4679156" y="3186113"/>
            <a:ext cx="42863" cy="1557338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"/>
          <p:cNvSpPr/>
          <p:nvPr/>
        </p:nvSpPr>
        <p:spPr>
          <a:xfrm>
            <a:off x="4857750" y="3364706"/>
            <a:ext cx="3821906" cy="321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87"/>
              <a:buFont typeface="Noto Sans"/>
              <a:buNone/>
            </a:pPr>
            <a:r>
              <a:rPr lang="en-US" sz="1687" b="1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Pain Point Solved</a:t>
            </a:r>
            <a:endParaRPr sz="1687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3"/>
          <p:cNvSpPr/>
          <p:nvPr/>
        </p:nvSpPr>
        <p:spPr>
          <a:xfrm>
            <a:off x="4857750" y="3963650"/>
            <a:ext cx="382190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50"/>
              <a:buFont typeface="Noto Sans"/>
              <a:buNone/>
            </a:pPr>
            <a:r>
              <a:rPr lang="en-US" b="0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 No more digging through emails or </a:t>
            </a:r>
            <a:r>
              <a:rPr lang="en-US" dirty="0" err="1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NTULearn</a:t>
            </a:r>
            <a:r>
              <a:rPr lang="en-US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 website</a:t>
            </a:r>
            <a:r>
              <a:rPr lang="en-US" b="0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. </a:t>
            </a:r>
            <a:r>
              <a:rPr lang="en-US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E</a:t>
            </a:r>
            <a:r>
              <a:rPr lang="en-US" b="0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verything in one </a:t>
            </a:r>
            <a:r>
              <a:rPr lang="en-US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bot</a:t>
            </a:r>
            <a:r>
              <a:rPr lang="en-US" b="0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. 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"/>
          <p:cNvSpPr/>
          <p:nvPr/>
        </p:nvSpPr>
        <p:spPr>
          <a:xfrm>
            <a:off x="2500313" y="1157288"/>
            <a:ext cx="1928813" cy="3700463"/>
          </a:xfrm>
          <a:prstGeom prst="rect">
            <a:avLst/>
          </a:prstGeom>
          <a:solidFill>
            <a:srgbClr val="F8F9FA"/>
          </a:solidFill>
          <a:ln w="9525" cap="flat" cmpd="sng">
            <a:solidFill>
              <a:srgbClr val="1E88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6929438" y="1157288"/>
            <a:ext cx="1928813" cy="3700463"/>
          </a:xfrm>
          <a:prstGeom prst="rect">
            <a:avLst/>
          </a:prstGeom>
          <a:solidFill>
            <a:srgbClr val="F8F9FA"/>
          </a:solidFill>
          <a:ln w="9525" cap="flat" cmpd="sng">
            <a:solidFill>
              <a:srgbClr val="1E88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285750" y="285750"/>
            <a:ext cx="85725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88E5"/>
              </a:buClr>
              <a:buSzPts val="2700"/>
              <a:buFont typeface="Noto Sans"/>
              <a:buNone/>
            </a:pPr>
            <a:r>
              <a:rPr lang="en-US" sz="2700" b="1" i="0" u="none" strike="noStrike" cap="none">
                <a:solidFill>
                  <a:srgbClr val="1E88E5"/>
                </a:solidFill>
                <a:latin typeface="Noto Sans"/>
                <a:ea typeface="Noto Sans"/>
                <a:cs typeface="Noto Sans"/>
                <a:sym typeface="Noto Sans"/>
              </a:rPr>
              <a:t>Key Features of the Reminder Bot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"/>
          <p:cNvSpPr/>
          <p:nvPr/>
        </p:nvSpPr>
        <p:spPr>
          <a:xfrm>
            <a:off x="285750" y="1157288"/>
            <a:ext cx="1928813" cy="3700463"/>
          </a:xfrm>
          <a:prstGeom prst="rect">
            <a:avLst/>
          </a:prstGeom>
          <a:solidFill>
            <a:srgbClr val="F8F9FA"/>
          </a:solidFill>
          <a:ln w="9525" cap="flat" cmpd="sng">
            <a:solidFill>
              <a:srgbClr val="1E88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" name="Google Shape;68;p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4339" y="1418034"/>
            <a:ext cx="275034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4"/>
          <p:cNvSpPr/>
          <p:nvPr/>
        </p:nvSpPr>
        <p:spPr>
          <a:xfrm>
            <a:off x="2636044" y="1968341"/>
            <a:ext cx="157162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E88E5"/>
              </a:buClr>
              <a:buSzPts val="1575"/>
              <a:buFont typeface="Noto Sans"/>
              <a:buNone/>
            </a:pPr>
            <a:r>
              <a:rPr lang="en-US" sz="1600" b="1" i="0" u="none" strike="noStrike" cap="none">
                <a:solidFill>
                  <a:srgbClr val="1E88E5"/>
                </a:solidFill>
                <a:latin typeface="Noto Sans"/>
                <a:ea typeface="Noto Sans"/>
                <a:cs typeface="Noto Sans"/>
                <a:sym typeface="Noto Sans"/>
              </a:rPr>
              <a:t>🗓 Class Reminders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4"/>
          <p:cNvSpPr/>
          <p:nvPr/>
        </p:nvSpPr>
        <p:spPr>
          <a:xfrm>
            <a:off x="2719388" y="2642056"/>
            <a:ext cx="1666875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>
              <a:buClr>
                <a:srgbClr val="212121"/>
              </a:buClr>
              <a:buSzPts val="1238"/>
            </a:pPr>
            <a:r>
              <a:rPr lang="en-US" b="0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Alerts </a:t>
            </a:r>
            <a:r>
              <a:rPr lang="en-US" b="1" dirty="0">
                <a:solidFill>
                  <a:srgbClr val="FFC107"/>
                </a:solidFill>
                <a:latin typeface="Noto Sans"/>
                <a:ea typeface="Noto Sans"/>
                <a:cs typeface="Noto Sans"/>
                <a:sym typeface="Noto Sans"/>
              </a:rPr>
              <a:t>30 minutes </a:t>
            </a:r>
            <a:r>
              <a:rPr lang="en-US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 before class</a:t>
            </a:r>
            <a:r>
              <a:rPr lang="en-US" b="0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and at class end for attendance </a:t>
            </a:r>
            <a:r>
              <a:rPr lang="en-US" b="0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" name="Google Shape;75;p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55731" y="1418034"/>
            <a:ext cx="314325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4"/>
          <p:cNvSpPr/>
          <p:nvPr/>
        </p:nvSpPr>
        <p:spPr>
          <a:xfrm>
            <a:off x="7127081" y="1968341"/>
            <a:ext cx="157162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E88E5"/>
              </a:buClr>
              <a:buSzPts val="1575"/>
              <a:buFont typeface="Noto Sans"/>
              <a:buNone/>
            </a:pPr>
            <a:r>
              <a:rPr lang="en-US" sz="1600" b="1" i="0" u="none" strike="noStrike" cap="none">
                <a:solidFill>
                  <a:srgbClr val="1E88E5"/>
                </a:solidFill>
                <a:latin typeface="Noto Sans"/>
                <a:ea typeface="Noto Sans"/>
                <a:cs typeface="Noto Sans"/>
                <a:sym typeface="Noto Sans"/>
              </a:rPr>
              <a:t>📥 Material Fetching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4"/>
          <p:cNvSpPr/>
          <p:nvPr/>
        </p:nvSpPr>
        <p:spPr>
          <a:xfrm>
            <a:off x="7269956" y="2642056"/>
            <a:ext cx="142875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38"/>
              <a:buFont typeface="Noto Sans"/>
              <a:buNone/>
            </a:pPr>
            <a:r>
              <a:rPr lang="en-US" b="0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Links to course materials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4"/>
          <p:cNvSpPr/>
          <p:nvPr/>
        </p:nvSpPr>
        <p:spPr>
          <a:xfrm>
            <a:off x="7269956" y="3199269"/>
            <a:ext cx="142875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38"/>
              <a:buFont typeface="Noto Sans"/>
              <a:buNone/>
            </a:pPr>
            <a:r>
              <a:rPr lang="en-US" b="0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Quick access to GitHub resources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4"/>
          <p:cNvSpPr/>
          <p:nvPr/>
        </p:nvSpPr>
        <p:spPr>
          <a:xfrm>
            <a:off x="4714875" y="1157288"/>
            <a:ext cx="1928813" cy="3700463"/>
          </a:xfrm>
          <a:prstGeom prst="rect">
            <a:avLst/>
          </a:prstGeom>
          <a:solidFill>
            <a:srgbClr val="F8F9FA"/>
          </a:solidFill>
          <a:ln w="9525" cap="flat" cmpd="sng">
            <a:solidFill>
              <a:srgbClr val="1E88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" name="Google Shape;80;p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41764" y="1418034"/>
            <a:ext cx="275034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4"/>
          <p:cNvSpPr/>
          <p:nvPr/>
        </p:nvSpPr>
        <p:spPr>
          <a:xfrm>
            <a:off x="4893469" y="1968341"/>
            <a:ext cx="157162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E88E5"/>
              </a:buClr>
              <a:buSzPts val="1575"/>
              <a:buFont typeface="Noto Sans"/>
              <a:buNone/>
            </a:pPr>
            <a:r>
              <a:rPr lang="en-US" sz="1600" b="1" i="0" u="none" strike="noStrike" cap="none">
                <a:solidFill>
                  <a:srgbClr val="1E88E5"/>
                </a:solidFill>
                <a:latin typeface="Noto Sans"/>
                <a:ea typeface="Noto Sans"/>
                <a:cs typeface="Noto Sans"/>
                <a:sym typeface="Noto Sans"/>
              </a:rPr>
              <a:t>✅ Attendance Instructions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4"/>
          <p:cNvSpPr/>
          <p:nvPr/>
        </p:nvSpPr>
        <p:spPr>
          <a:xfrm>
            <a:off x="4953000" y="2642056"/>
            <a:ext cx="151209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38"/>
              <a:buFont typeface="Noto Sans"/>
              <a:buNone/>
            </a:pPr>
            <a:r>
              <a:rPr lang="en-US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Attendance</a:t>
            </a:r>
            <a:r>
              <a:rPr lang="en-US" b="0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 QR code links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4"/>
          <p:cNvSpPr/>
          <p:nvPr/>
        </p:nvSpPr>
        <p:spPr>
          <a:xfrm>
            <a:off x="4953000" y="3199269"/>
            <a:ext cx="15716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38"/>
              <a:buFont typeface="Noto Sans"/>
              <a:buNone/>
            </a:pPr>
            <a:r>
              <a:rPr lang="en-US" b="0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Timely submission reminders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4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7281" y="1418034"/>
            <a:ext cx="314325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4"/>
          <p:cNvSpPr/>
          <p:nvPr/>
        </p:nvSpPr>
        <p:spPr>
          <a:xfrm>
            <a:off x="478631" y="2091452"/>
            <a:ext cx="157162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E88E5"/>
              </a:buClr>
              <a:buSzPts val="1575"/>
              <a:buFont typeface="Noto Sans"/>
              <a:buNone/>
            </a:pPr>
            <a:r>
              <a:rPr lang="en-US" sz="1600" b="1" i="0" u="none" strike="noStrike" cap="none">
                <a:solidFill>
                  <a:srgbClr val="1E88E5"/>
                </a:solidFill>
                <a:latin typeface="Noto Sans"/>
                <a:ea typeface="Noto Sans"/>
                <a:cs typeface="Noto Sans"/>
                <a:sym typeface="Noto Sans"/>
              </a:rPr>
              <a:t>🔁 Daily Refresh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4"/>
          <p:cNvSpPr/>
          <p:nvPr/>
        </p:nvSpPr>
        <p:spPr>
          <a:xfrm>
            <a:off x="413686" y="2642056"/>
            <a:ext cx="142875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38"/>
              <a:buFont typeface="Noto Sans"/>
              <a:buNone/>
            </a:pPr>
            <a:r>
              <a:rPr lang="en-US" b="0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Syncs with Google Sheet data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4"/>
          <p:cNvSpPr/>
          <p:nvPr/>
        </p:nvSpPr>
        <p:spPr>
          <a:xfrm>
            <a:off x="413685" y="3223753"/>
            <a:ext cx="1796113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>
              <a:buClr>
                <a:srgbClr val="212121"/>
              </a:buClr>
              <a:buSzPts val="1238"/>
            </a:pPr>
            <a:r>
              <a:rPr lang="en-US" b="0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Updates at </a:t>
            </a:r>
            <a:r>
              <a:rPr lang="en-US" b="1" dirty="0">
                <a:solidFill>
                  <a:srgbClr val="FFC107"/>
                </a:solidFill>
                <a:latin typeface="Noto Sans"/>
                <a:ea typeface="Noto Sans"/>
                <a:cs typeface="Noto Sans"/>
                <a:sym typeface="Noto Sans"/>
              </a:rPr>
              <a:t>23:00 SGT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"/>
          <p:cNvSpPr/>
          <p:nvPr/>
        </p:nvSpPr>
        <p:spPr>
          <a:xfrm>
            <a:off x="285750" y="335176"/>
            <a:ext cx="85725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88E5"/>
              </a:buClr>
              <a:buSzPts val="2700"/>
              <a:buFont typeface="Noto Sans"/>
              <a:buNone/>
            </a:pPr>
            <a:r>
              <a:rPr lang="en-US" sz="2700" b="1" i="0" u="none" strike="noStrike" cap="none" dirty="0">
                <a:solidFill>
                  <a:srgbClr val="1E88E5"/>
                </a:solidFill>
                <a:latin typeface="Noto Sans"/>
                <a:ea typeface="Noto Sans"/>
                <a:cs typeface="Noto Sans"/>
                <a:sym typeface="Noto Sans"/>
              </a:rPr>
              <a:t>Design Behind the Bot</a:t>
            </a:r>
            <a:endParaRPr sz="27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6"/>
          <p:cNvSpPr/>
          <p:nvPr/>
        </p:nvSpPr>
        <p:spPr>
          <a:xfrm>
            <a:off x="285750" y="1157288"/>
            <a:ext cx="2714625" cy="176450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" name="Google Shape;149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8704" y="1178718"/>
            <a:ext cx="928688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6"/>
          <p:cNvSpPr/>
          <p:nvPr/>
        </p:nvSpPr>
        <p:spPr>
          <a:xfrm>
            <a:off x="530966" y="2158219"/>
            <a:ext cx="222416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E88E5"/>
              </a:buClr>
              <a:buSzPts val="1463"/>
              <a:buFont typeface="Noto Sans"/>
              <a:buNone/>
            </a:pPr>
            <a:r>
              <a:rPr lang="en-US" sz="1800" b="1" i="0" u="none" strike="noStrike" cap="none" dirty="0">
                <a:solidFill>
                  <a:srgbClr val="1E88E5"/>
                </a:solidFill>
                <a:latin typeface="Noto Sans"/>
                <a:ea typeface="Noto Sans"/>
                <a:cs typeface="Noto Sans"/>
                <a:sym typeface="Noto Sans"/>
              </a:rPr>
              <a:t>python-telegram-bot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6"/>
          <p:cNvSpPr/>
          <p:nvPr/>
        </p:nvSpPr>
        <p:spPr>
          <a:xfrm>
            <a:off x="426190" y="2535465"/>
            <a:ext cx="2438475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046"/>
              <a:buFont typeface="Noto Sans"/>
              <a:buNone/>
            </a:pPr>
            <a:r>
              <a:rPr lang="en-US" b="0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Framework for Telegram bots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6"/>
          <p:cNvSpPr/>
          <p:nvPr/>
        </p:nvSpPr>
        <p:spPr>
          <a:xfrm>
            <a:off x="3214688" y="1157288"/>
            <a:ext cx="2714625" cy="176450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" name="Google Shape;153;p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14813" y="1335881"/>
            <a:ext cx="71437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6"/>
          <p:cNvSpPr/>
          <p:nvPr/>
        </p:nvSpPr>
        <p:spPr>
          <a:xfrm>
            <a:off x="3747001" y="2189113"/>
            <a:ext cx="1650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E88E5"/>
              </a:buClr>
              <a:buSzPts val="1463"/>
              <a:buFont typeface="Noto Sans"/>
              <a:buNone/>
            </a:pPr>
            <a:r>
              <a:rPr lang="en-US" sz="1800" b="1" i="0" u="none" strike="noStrike" cap="none" dirty="0" err="1">
                <a:solidFill>
                  <a:srgbClr val="1E88E5"/>
                </a:solidFill>
                <a:latin typeface="Noto Sans"/>
                <a:ea typeface="Noto Sans"/>
                <a:cs typeface="Noto Sans"/>
                <a:sym typeface="Noto Sans"/>
              </a:rPr>
              <a:t>gspread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6"/>
          <p:cNvSpPr/>
          <p:nvPr/>
        </p:nvSpPr>
        <p:spPr>
          <a:xfrm>
            <a:off x="3663482" y="2535465"/>
            <a:ext cx="176237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046"/>
              <a:buFont typeface="Noto Sans"/>
              <a:buNone/>
            </a:pPr>
            <a:r>
              <a:rPr lang="en-US" b="0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Access G sheets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6"/>
          <p:cNvSpPr/>
          <p:nvPr/>
        </p:nvSpPr>
        <p:spPr>
          <a:xfrm>
            <a:off x="6143625" y="1157288"/>
            <a:ext cx="2714625" cy="176450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7" name="Google Shape;157;p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43750" y="1335881"/>
            <a:ext cx="71437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6"/>
          <p:cNvSpPr/>
          <p:nvPr/>
        </p:nvSpPr>
        <p:spPr>
          <a:xfrm>
            <a:off x="7114239" y="2193925"/>
            <a:ext cx="7734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E88E5"/>
              </a:buClr>
              <a:buSzPts val="1463"/>
              <a:buFont typeface="Noto Sans"/>
              <a:buNone/>
            </a:pPr>
            <a:r>
              <a:rPr lang="en-US" sz="1800" b="1" i="0" u="none" strike="noStrike" cap="none">
                <a:solidFill>
                  <a:srgbClr val="1E88E5"/>
                </a:solidFill>
                <a:latin typeface="Noto Sans"/>
                <a:ea typeface="Noto Sans"/>
                <a:cs typeface="Noto Sans"/>
                <a:sym typeface="Noto Sans"/>
              </a:rPr>
              <a:t>SQLite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6"/>
          <p:cNvSpPr/>
          <p:nvPr/>
        </p:nvSpPr>
        <p:spPr>
          <a:xfrm>
            <a:off x="6581831" y="2535465"/>
            <a:ext cx="178559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046"/>
              <a:buFont typeface="Noto Sans"/>
              <a:buNone/>
            </a:pPr>
            <a:r>
              <a:rPr lang="en-US" b="0" i="0" u="none" strike="noStrike" cap="none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Lightweight database</a:t>
            </a: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6"/>
          <p:cNvSpPr/>
          <p:nvPr/>
        </p:nvSpPr>
        <p:spPr>
          <a:xfrm>
            <a:off x="285750" y="3136106"/>
            <a:ext cx="2714625" cy="176450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161" name="Google Shape;161;p6" descr="preencoded.png"/>
          <p:cNvPicPr preferRelativeResize="0"/>
          <p:nvPr/>
        </p:nvPicPr>
        <p:blipFill rotWithShape="1">
          <a:blip r:embed="rId6">
            <a:alphaModFix/>
          </a:blip>
          <a:srcRect t="30667" b="30320"/>
          <a:stretch>
            <a:fillRect/>
          </a:stretch>
        </p:blipFill>
        <p:spPr>
          <a:xfrm>
            <a:off x="852812" y="3336125"/>
            <a:ext cx="1540682" cy="6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6"/>
          <p:cNvSpPr/>
          <p:nvPr/>
        </p:nvSpPr>
        <p:spPr>
          <a:xfrm>
            <a:off x="917649" y="4137038"/>
            <a:ext cx="14508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E88E5"/>
              </a:buClr>
              <a:buSzPts val="1463"/>
              <a:buFont typeface="Noto Sans"/>
              <a:buNone/>
            </a:pPr>
            <a:r>
              <a:rPr lang="en-US" sz="1800" b="1" i="0" u="none" strike="noStrike" cap="none">
                <a:solidFill>
                  <a:srgbClr val="1E88E5"/>
                </a:solidFill>
                <a:latin typeface="Noto Sans"/>
                <a:ea typeface="Noto Sans"/>
                <a:cs typeface="Noto Sans"/>
                <a:sym typeface="Noto Sans"/>
              </a:rPr>
              <a:t>APScheduler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6"/>
          <p:cNvSpPr/>
          <p:nvPr/>
        </p:nvSpPr>
        <p:spPr>
          <a:xfrm>
            <a:off x="285750" y="4498896"/>
            <a:ext cx="269806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046"/>
              <a:buFont typeface="Noto Sans"/>
              <a:buNone/>
            </a:pPr>
            <a:r>
              <a:rPr lang="en-US" sz="1600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J</a:t>
            </a:r>
            <a:r>
              <a:rPr lang="en-US" sz="1600" b="0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obs scheduler</a:t>
            </a: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6"/>
          <p:cNvSpPr/>
          <p:nvPr/>
        </p:nvSpPr>
        <p:spPr>
          <a:xfrm>
            <a:off x="3214688" y="3136106"/>
            <a:ext cx="2714625" cy="176450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165" name="Google Shape;165;p6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214813" y="3314700"/>
            <a:ext cx="71437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6"/>
          <p:cNvSpPr/>
          <p:nvPr/>
        </p:nvSpPr>
        <p:spPr>
          <a:xfrm>
            <a:off x="3312350" y="4172800"/>
            <a:ext cx="24819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E88E5"/>
              </a:buClr>
              <a:buSzPts val="1463"/>
              <a:buFont typeface="Noto Sans"/>
              <a:buNone/>
            </a:pPr>
            <a:r>
              <a:rPr lang="en-US" sz="1800" b="1" i="0" u="none" strike="noStrike" cap="none">
                <a:solidFill>
                  <a:srgbClr val="1E88E5"/>
                </a:solidFill>
                <a:latin typeface="Noto Sans"/>
                <a:ea typeface="Noto Sans"/>
                <a:cs typeface="Noto Sans"/>
                <a:sym typeface="Noto Sans"/>
              </a:rPr>
              <a:t>Google Compute Engine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6"/>
          <p:cNvSpPr/>
          <p:nvPr/>
        </p:nvSpPr>
        <p:spPr>
          <a:xfrm>
            <a:off x="3631882" y="4498896"/>
            <a:ext cx="173629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046"/>
              <a:buFont typeface="Noto Sans"/>
              <a:buNone/>
            </a:pPr>
            <a:r>
              <a:rPr lang="en-US" sz="1600" b="0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Virtual Machine</a:t>
            </a: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6"/>
          <p:cNvSpPr/>
          <p:nvPr/>
        </p:nvSpPr>
        <p:spPr>
          <a:xfrm>
            <a:off x="6143625" y="3136106"/>
            <a:ext cx="2714625" cy="176450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169" name="Google Shape;169;p6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927218" y="3207488"/>
            <a:ext cx="1147438" cy="964462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6"/>
          <p:cNvSpPr/>
          <p:nvPr/>
        </p:nvSpPr>
        <p:spPr>
          <a:xfrm>
            <a:off x="7022600" y="4137038"/>
            <a:ext cx="9567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E88E5"/>
              </a:buClr>
              <a:buSzPts val="1463"/>
              <a:buFont typeface="Noto Sans"/>
              <a:buNone/>
            </a:pPr>
            <a:r>
              <a:rPr lang="en-US" sz="1800" b="1" i="0" u="none" strike="noStrike" cap="none">
                <a:solidFill>
                  <a:srgbClr val="1E88E5"/>
                </a:solidFill>
                <a:latin typeface="Noto Sans"/>
                <a:ea typeface="Noto Sans"/>
                <a:cs typeface="Noto Sans"/>
                <a:sym typeface="Noto Sans"/>
              </a:rPr>
              <a:t>Systemd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6"/>
          <p:cNvSpPr/>
          <p:nvPr/>
        </p:nvSpPr>
        <p:spPr>
          <a:xfrm>
            <a:off x="6346507" y="4498896"/>
            <a:ext cx="229266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046"/>
              <a:buFont typeface="Noto Sans"/>
              <a:buNone/>
            </a:pPr>
            <a:r>
              <a:rPr lang="en-US" sz="1600" b="0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Service management</a:t>
            </a: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"/>
          <p:cNvSpPr/>
          <p:nvPr/>
        </p:nvSpPr>
        <p:spPr>
          <a:xfrm>
            <a:off x="285750" y="211753"/>
            <a:ext cx="863917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lvl="0">
              <a:buClr>
                <a:srgbClr val="1E88E5"/>
              </a:buClr>
              <a:buSzPts val="2700"/>
            </a:pPr>
            <a:r>
              <a:rPr lang="en-SG" sz="2400" b="1" dirty="0">
                <a:solidFill>
                  <a:srgbClr val="1E88E5"/>
                </a:solidFill>
                <a:latin typeface="Noto Sans"/>
                <a:ea typeface="Noto Sans"/>
                <a:cs typeface="Noto Sans"/>
                <a:sym typeface="Noto Sans"/>
              </a:rPr>
              <a:t>Development Approach: AI-assisted coding </a:t>
            </a:r>
          </a:p>
          <a:p>
            <a:pPr lvl="0">
              <a:buClr>
                <a:srgbClr val="1E88E5"/>
              </a:buClr>
              <a:buSzPts val="2700"/>
            </a:pPr>
            <a:r>
              <a:rPr lang="en-SG" sz="2400" b="1" dirty="0">
                <a:solidFill>
                  <a:srgbClr val="1E88E5"/>
                </a:solidFill>
                <a:latin typeface="Noto Sans"/>
                <a:ea typeface="Noto Sans"/>
                <a:cs typeface="Noto Sans"/>
                <a:sym typeface="Noto Sans"/>
              </a:rPr>
              <a:t>(or maybe Vibe Coding)</a:t>
            </a:r>
            <a:endParaRPr lang="en-SG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8"/>
          <p:cNvSpPr/>
          <p:nvPr/>
        </p:nvSpPr>
        <p:spPr>
          <a:xfrm>
            <a:off x="285750" y="1157288"/>
            <a:ext cx="357188" cy="357188"/>
          </a:xfrm>
          <a:prstGeom prst="ellipse">
            <a:avLst/>
          </a:prstGeom>
          <a:solidFill>
            <a:srgbClr val="1E88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8"/>
          <p:cNvSpPr/>
          <p:nvPr/>
        </p:nvSpPr>
        <p:spPr>
          <a:xfrm>
            <a:off x="285750" y="1157288"/>
            <a:ext cx="357188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Noto Sans"/>
              <a:buNone/>
            </a:pPr>
            <a:r>
              <a:rPr lang="en-US" sz="1350" b="1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1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8"/>
          <p:cNvSpPr/>
          <p:nvPr/>
        </p:nvSpPr>
        <p:spPr>
          <a:xfrm>
            <a:off x="782343" y="1212771"/>
            <a:ext cx="364331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88E5"/>
              </a:buClr>
              <a:buSzPts val="1575"/>
              <a:buFont typeface="Noto Sans"/>
              <a:buNone/>
            </a:pPr>
            <a:r>
              <a:rPr lang="en-US" sz="1600" b="1" i="0" u="none" strike="noStrike" cap="none">
                <a:solidFill>
                  <a:srgbClr val="1E88E5"/>
                </a:solidFill>
                <a:latin typeface="Noto Sans"/>
                <a:ea typeface="Noto Sans"/>
                <a:cs typeface="Noto Sans"/>
                <a:sym typeface="Noto Sans"/>
              </a:rPr>
              <a:t>Spec First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8"/>
          <p:cNvSpPr/>
          <p:nvPr/>
        </p:nvSpPr>
        <p:spPr>
          <a:xfrm>
            <a:off x="782343" y="1481494"/>
            <a:ext cx="295329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lvl="0">
              <a:buClr>
                <a:srgbClr val="212121"/>
              </a:buClr>
              <a:buSzPts val="1350"/>
            </a:pPr>
            <a:r>
              <a:rPr lang="en-US" sz="1600" b="0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Clear program description </a:t>
            </a:r>
            <a:r>
              <a:rPr lang="en-US" sz="1600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refined using </a:t>
            </a:r>
            <a:r>
              <a:rPr lang="en-US" sz="1600" b="1" dirty="0">
                <a:solidFill>
                  <a:srgbClr val="FFC107"/>
                </a:solidFill>
                <a:latin typeface="Noto Sans"/>
                <a:ea typeface="Noto Sans"/>
                <a:cs typeface="Noto Sans"/>
                <a:sym typeface="Noto Sans"/>
              </a:rPr>
              <a:t>GitHub Copilot</a:t>
            </a: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8"/>
          <p:cNvSpPr/>
          <p:nvPr/>
        </p:nvSpPr>
        <p:spPr>
          <a:xfrm>
            <a:off x="4015029" y="1819097"/>
            <a:ext cx="59030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107"/>
              </a:buClr>
              <a:buSzPts val="1350"/>
              <a:buFont typeface="Noto Sans"/>
              <a:buNone/>
            </a:pPr>
            <a:r>
              <a:rPr lang="en-US" sz="1600" b="1" i="0" u="none" strike="noStrike" cap="none" dirty="0">
                <a:solidFill>
                  <a:srgbClr val="FFC107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8"/>
          <p:cNvSpPr/>
          <p:nvPr/>
        </p:nvSpPr>
        <p:spPr>
          <a:xfrm>
            <a:off x="285750" y="2124075"/>
            <a:ext cx="357188" cy="357188"/>
          </a:xfrm>
          <a:prstGeom prst="ellipse">
            <a:avLst/>
          </a:prstGeom>
          <a:solidFill>
            <a:srgbClr val="1E88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8"/>
          <p:cNvSpPr/>
          <p:nvPr/>
        </p:nvSpPr>
        <p:spPr>
          <a:xfrm>
            <a:off x="285750" y="2124075"/>
            <a:ext cx="357188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Noto Sans"/>
              <a:buNone/>
            </a:pPr>
            <a:r>
              <a:rPr lang="en-US" sz="1350" b="1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2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8"/>
          <p:cNvSpPr/>
          <p:nvPr/>
        </p:nvSpPr>
        <p:spPr>
          <a:xfrm>
            <a:off x="782343" y="2179558"/>
            <a:ext cx="364331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88E5"/>
              </a:buClr>
              <a:buSzPts val="1575"/>
              <a:buFont typeface="Noto Sans"/>
              <a:buNone/>
            </a:pPr>
            <a:r>
              <a:rPr lang="en-US" sz="1600" b="1" i="0" u="none" strike="noStrike" cap="none">
                <a:solidFill>
                  <a:srgbClr val="1E88E5"/>
                </a:solidFill>
                <a:latin typeface="Noto Sans"/>
                <a:ea typeface="Noto Sans"/>
                <a:cs typeface="Noto Sans"/>
                <a:sym typeface="Noto Sans"/>
              </a:rPr>
              <a:t>Build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8"/>
          <p:cNvSpPr/>
          <p:nvPr/>
        </p:nvSpPr>
        <p:spPr>
          <a:xfrm>
            <a:off x="782343" y="2458879"/>
            <a:ext cx="3643313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lvl="0">
              <a:buClr>
                <a:srgbClr val="212121"/>
              </a:buClr>
              <a:buSzPts val="1350"/>
            </a:pPr>
            <a:r>
              <a:rPr lang="en-US" sz="1600" b="0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Generated scripts for scheduling and response logic </a:t>
            </a:r>
            <a:r>
              <a:rPr lang="en-US" sz="1600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using </a:t>
            </a:r>
            <a:r>
              <a:rPr lang="en-US" sz="1600" b="1" dirty="0">
                <a:solidFill>
                  <a:srgbClr val="FFC107"/>
                </a:solidFill>
                <a:latin typeface="Noto Sans"/>
                <a:ea typeface="Noto Sans"/>
                <a:cs typeface="Noto Sans"/>
                <a:sym typeface="Noto Sans"/>
              </a:rPr>
              <a:t>GitHub Copilot</a:t>
            </a: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8"/>
          <p:cNvSpPr/>
          <p:nvPr/>
        </p:nvSpPr>
        <p:spPr>
          <a:xfrm>
            <a:off x="285750" y="3109913"/>
            <a:ext cx="357188" cy="357188"/>
          </a:xfrm>
          <a:prstGeom prst="ellipse">
            <a:avLst/>
          </a:prstGeom>
          <a:solidFill>
            <a:srgbClr val="1E88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8"/>
          <p:cNvSpPr/>
          <p:nvPr/>
        </p:nvSpPr>
        <p:spPr>
          <a:xfrm>
            <a:off x="285750" y="3109913"/>
            <a:ext cx="357188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Noto Sans"/>
              <a:buNone/>
            </a:pPr>
            <a:r>
              <a:rPr lang="en-US" sz="1350" b="1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3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8"/>
          <p:cNvSpPr/>
          <p:nvPr/>
        </p:nvSpPr>
        <p:spPr>
          <a:xfrm>
            <a:off x="782343" y="3165396"/>
            <a:ext cx="364331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88E5"/>
              </a:buClr>
              <a:buSzPts val="1575"/>
              <a:buFont typeface="Noto Sans"/>
              <a:buNone/>
            </a:pPr>
            <a:r>
              <a:rPr lang="en-US" sz="1600" b="1" i="0" u="none" strike="noStrike" cap="none">
                <a:solidFill>
                  <a:srgbClr val="1E88E5"/>
                </a:solidFill>
                <a:latin typeface="Noto Sans"/>
                <a:ea typeface="Noto Sans"/>
                <a:cs typeface="Noto Sans"/>
                <a:sym typeface="Noto Sans"/>
              </a:rPr>
              <a:t>Test and Debug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8"/>
          <p:cNvSpPr/>
          <p:nvPr/>
        </p:nvSpPr>
        <p:spPr>
          <a:xfrm>
            <a:off x="782343" y="3463767"/>
            <a:ext cx="3643313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50"/>
              <a:buFont typeface="Noto Sans"/>
              <a:buNone/>
            </a:pPr>
            <a:r>
              <a:rPr lang="en-US" sz="1600" b="0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Test by simulating reminders and message flow (no unit testing)</a:t>
            </a: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8"/>
          <p:cNvSpPr/>
          <p:nvPr/>
        </p:nvSpPr>
        <p:spPr>
          <a:xfrm>
            <a:off x="285750" y="4095750"/>
            <a:ext cx="357188" cy="357188"/>
          </a:xfrm>
          <a:prstGeom prst="ellipse">
            <a:avLst/>
          </a:prstGeom>
          <a:solidFill>
            <a:srgbClr val="1E88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8"/>
          <p:cNvSpPr/>
          <p:nvPr/>
        </p:nvSpPr>
        <p:spPr>
          <a:xfrm>
            <a:off x="285750" y="4095750"/>
            <a:ext cx="357188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Noto Sans"/>
              <a:buNone/>
            </a:pPr>
            <a:r>
              <a:rPr lang="en-US" sz="1350" b="1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4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8"/>
          <p:cNvSpPr/>
          <p:nvPr/>
        </p:nvSpPr>
        <p:spPr>
          <a:xfrm>
            <a:off x="782343" y="4151233"/>
            <a:ext cx="364331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88E5"/>
              </a:buClr>
              <a:buSzPts val="1575"/>
              <a:buFont typeface="Noto Sans"/>
              <a:buNone/>
            </a:pPr>
            <a:r>
              <a:rPr lang="en-US" sz="1600" b="1" i="0" u="none" strike="noStrike" cap="none">
                <a:solidFill>
                  <a:srgbClr val="1E88E5"/>
                </a:solidFill>
                <a:latin typeface="Noto Sans"/>
                <a:ea typeface="Noto Sans"/>
                <a:cs typeface="Noto Sans"/>
                <a:sym typeface="Noto Sans"/>
              </a:rPr>
              <a:t>Deploy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8"/>
          <p:cNvSpPr/>
          <p:nvPr/>
        </p:nvSpPr>
        <p:spPr>
          <a:xfrm>
            <a:off x="782343" y="4453414"/>
            <a:ext cx="4446883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>
              <a:buClr>
                <a:srgbClr val="FFC107"/>
              </a:buClr>
              <a:buSzPts val="1350"/>
            </a:pPr>
            <a:r>
              <a:rPr lang="en-US" sz="1600" b="1" i="0" u="none" strike="noStrike" cap="none" dirty="0">
                <a:solidFill>
                  <a:srgbClr val="FFC107"/>
                </a:solidFill>
                <a:latin typeface="Noto Sans"/>
                <a:ea typeface="Noto Sans"/>
                <a:cs typeface="Noto Sans"/>
                <a:sym typeface="Noto Sans"/>
              </a:rPr>
              <a:t>GCE VM </a:t>
            </a:r>
            <a:r>
              <a:rPr lang="en-US" sz="1600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with </a:t>
            </a:r>
            <a:r>
              <a:rPr lang="en-US" sz="1600" b="1" dirty="0" err="1">
                <a:solidFill>
                  <a:srgbClr val="FFC107"/>
                </a:solidFill>
                <a:latin typeface="Noto Sans"/>
                <a:ea typeface="Noto Sans"/>
                <a:cs typeface="Noto Sans"/>
                <a:sym typeface="Noto Sans"/>
              </a:rPr>
              <a:t>systemd</a:t>
            </a:r>
            <a:r>
              <a:rPr lang="en-US" sz="1600" b="1" dirty="0">
                <a:solidFill>
                  <a:srgbClr val="FFC107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600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 for background execution </a:t>
            </a:r>
          </a:p>
          <a:p>
            <a:pPr>
              <a:buClr>
                <a:srgbClr val="FFC107"/>
              </a:buClr>
              <a:buSzPts val="1350"/>
            </a:pPr>
            <a:r>
              <a:rPr lang="en-US" sz="1600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(No container deployment)</a:t>
            </a: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8"/>
          <p:cNvSpPr/>
          <p:nvPr/>
        </p:nvSpPr>
        <p:spPr>
          <a:xfrm>
            <a:off x="1423410" y="4500385"/>
            <a:ext cx="43602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50"/>
              <a:buFont typeface="Noto Sans"/>
              <a:buNone/>
            </a:pPr>
            <a:r>
              <a:rPr lang="en-US" sz="1600" b="0" i="0" u="none" strike="noStrike" cap="none" dirty="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  </a:t>
            </a: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7902" y="1177170"/>
            <a:ext cx="1956848" cy="200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50068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9"/>
          <p:cNvSpPr/>
          <p:nvPr/>
        </p:nvSpPr>
        <p:spPr>
          <a:xfrm>
            <a:off x="285750" y="335176"/>
            <a:ext cx="85725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Noto Sans"/>
              <a:buNone/>
            </a:pPr>
            <a:r>
              <a:rPr lang="en-US" sz="2700" b="1" i="0" u="none" strike="noStrike" cap="none" dirty="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Key takeaways</a:t>
            </a:r>
            <a:endParaRPr sz="27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9"/>
          <p:cNvSpPr/>
          <p:nvPr/>
        </p:nvSpPr>
        <p:spPr>
          <a:xfrm>
            <a:off x="285750" y="1157288"/>
            <a:ext cx="4143375" cy="1371600"/>
          </a:xfrm>
          <a:prstGeom prst="rect">
            <a:avLst/>
          </a:prstGeom>
          <a:solidFill>
            <a:srgbClr val="FFFFFF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9"/>
          <p:cNvSpPr/>
          <p:nvPr/>
        </p:nvSpPr>
        <p:spPr>
          <a:xfrm>
            <a:off x="285750" y="1157288"/>
            <a:ext cx="42863" cy="1371600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5" name="Google Shape;235;p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0063" y="1425178"/>
            <a:ext cx="207169" cy="21431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9"/>
          <p:cNvSpPr/>
          <p:nvPr/>
        </p:nvSpPr>
        <p:spPr>
          <a:xfrm>
            <a:off x="814388" y="1409224"/>
            <a:ext cx="270714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75"/>
              <a:buFont typeface="Noto Sans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Telegram Bots Are Powerful 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9"/>
          <p:cNvSpPr/>
          <p:nvPr/>
        </p:nvSpPr>
        <p:spPr>
          <a:xfrm>
            <a:off x="875109" y="1757363"/>
            <a:ext cx="275335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>
              <a:buClr>
                <a:srgbClr val="FFC107"/>
              </a:buClr>
              <a:buSzPts val="1350"/>
            </a:pPr>
            <a:r>
              <a:rPr lang="en-US" sz="1600" b="1" i="0" u="none" strike="noStrike" cap="none" dirty="0">
                <a:solidFill>
                  <a:srgbClr val="FFC107"/>
                </a:solidFill>
                <a:latin typeface="Noto Sans"/>
                <a:ea typeface="Noto Sans"/>
                <a:cs typeface="Noto Sans"/>
                <a:sym typeface="Noto Sans"/>
              </a:rPr>
              <a:t>Easy-to-use </a:t>
            </a:r>
            <a:r>
              <a:rPr lang="en-US" sz="1600" dirty="0">
                <a:solidFill>
                  <a:srgbClr val="FFFFFF"/>
                </a:solidFill>
                <a:latin typeface="Noto Sans"/>
                <a:ea typeface="Noto Sans"/>
                <a:sym typeface="Noto Sans"/>
              </a:rPr>
              <a:t>and</a:t>
            </a:r>
            <a:r>
              <a:rPr lang="en-US" sz="1600" dirty="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600" b="1" dirty="0">
                <a:solidFill>
                  <a:srgbClr val="FFC107"/>
                </a:solidFill>
                <a:latin typeface="Noto Sans"/>
                <a:ea typeface="Noto Sans"/>
                <a:cs typeface="Noto Sans"/>
                <a:sym typeface="Noto Sans"/>
              </a:rPr>
              <a:t>user-friendly</a:t>
            </a: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Clr>
                <a:srgbClr val="FFC107"/>
              </a:buClr>
              <a:buSzPts val="1350"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9"/>
          <p:cNvSpPr/>
          <p:nvPr/>
        </p:nvSpPr>
        <p:spPr>
          <a:xfrm>
            <a:off x="285750" y="2671763"/>
            <a:ext cx="4143375" cy="1371600"/>
          </a:xfrm>
          <a:prstGeom prst="rect">
            <a:avLst/>
          </a:prstGeom>
          <a:solidFill>
            <a:srgbClr val="FFFFFF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9"/>
          <p:cNvSpPr/>
          <p:nvPr/>
        </p:nvSpPr>
        <p:spPr>
          <a:xfrm>
            <a:off x="285750" y="2671763"/>
            <a:ext cx="42863" cy="1371600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5" name="Google Shape;245;p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0063" y="2939653"/>
            <a:ext cx="267891" cy="214313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9"/>
          <p:cNvSpPr/>
          <p:nvPr/>
        </p:nvSpPr>
        <p:spPr>
          <a:xfrm>
            <a:off x="875109" y="2923699"/>
            <a:ext cx="244190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75"/>
              <a:buFont typeface="Noto Sans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AI-Assisted Development 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9"/>
          <p:cNvSpPr/>
          <p:nvPr/>
        </p:nvSpPr>
        <p:spPr>
          <a:xfrm>
            <a:off x="814388" y="3264218"/>
            <a:ext cx="341294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>
              <a:buClr>
                <a:srgbClr val="FFFFFF"/>
              </a:buClr>
              <a:buSzPts val="1350"/>
            </a:pPr>
            <a:r>
              <a:rPr lang="en-US" sz="1600" b="0" i="0" u="none" strike="noStrike" cap="none" dirty="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GitHub Copilot make coding </a:t>
            </a:r>
            <a:r>
              <a:rPr lang="en-US" sz="1600" b="1" dirty="0">
                <a:solidFill>
                  <a:srgbClr val="FFC107"/>
                </a:solidFill>
                <a:latin typeface="Noto Sans"/>
                <a:ea typeface="Noto Sans"/>
                <a:sym typeface="Noto Sans"/>
              </a:rPr>
              <a:t>easier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and</a:t>
            </a:r>
            <a:r>
              <a:rPr lang="en-US" sz="1600" dirty="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600" b="1" dirty="0">
                <a:solidFill>
                  <a:srgbClr val="FFC107"/>
                </a:solidFill>
                <a:latin typeface="Noto Sans"/>
                <a:ea typeface="Noto Sans"/>
                <a:cs typeface="Noto Sans"/>
                <a:sym typeface="Noto Sans"/>
              </a:rPr>
              <a:t>reduced </a:t>
            </a:r>
            <a:r>
              <a:rPr lang="en-US" sz="1600" dirty="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development time </a:t>
            </a: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9"/>
          <p:cNvSpPr/>
          <p:nvPr/>
        </p:nvSpPr>
        <p:spPr>
          <a:xfrm>
            <a:off x="4714875" y="1885949"/>
            <a:ext cx="4143375" cy="1516011"/>
          </a:xfrm>
          <a:prstGeom prst="rect">
            <a:avLst/>
          </a:prstGeom>
          <a:solidFill>
            <a:srgbClr val="FFFFFF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9"/>
          <p:cNvSpPr/>
          <p:nvPr/>
        </p:nvSpPr>
        <p:spPr>
          <a:xfrm>
            <a:off x="4714875" y="1885950"/>
            <a:ext cx="45719" cy="1516010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2" name="Google Shape;252;p9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29188" y="2153840"/>
            <a:ext cx="267891" cy="214313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9"/>
          <p:cNvSpPr/>
          <p:nvPr/>
        </p:nvSpPr>
        <p:spPr>
          <a:xfrm>
            <a:off x="5304234" y="2137886"/>
            <a:ext cx="289358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75"/>
              <a:buFont typeface="Noto Sans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Cloud Hosting Considerations 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9"/>
          <p:cNvSpPr/>
          <p:nvPr/>
        </p:nvSpPr>
        <p:spPr>
          <a:xfrm>
            <a:off x="5304234" y="2471262"/>
            <a:ext cx="227331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Noto Sans"/>
              <a:buNone/>
            </a:pPr>
            <a:r>
              <a:rPr lang="en-US" sz="1600" b="0" i="0" u="none" strike="noStrike" cap="none" dirty="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Google Cloud is </a:t>
            </a:r>
            <a:r>
              <a:rPr lang="en-US" sz="1600" b="1" dirty="0">
                <a:solidFill>
                  <a:srgbClr val="FFC107"/>
                </a:solidFill>
                <a:latin typeface="Noto Sans"/>
                <a:ea typeface="Noto Sans"/>
                <a:sym typeface="Noto Sans"/>
              </a:rPr>
              <a:t>versatile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9"/>
          <p:cNvSpPr/>
          <p:nvPr/>
        </p:nvSpPr>
        <p:spPr>
          <a:xfrm>
            <a:off x="5385824" y="2759394"/>
            <a:ext cx="3429563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Noto Sans"/>
              <a:buNone/>
            </a:pPr>
            <a:r>
              <a:rPr lang="en-US" sz="1600" b="0" i="0" u="none" strike="noStrike" cap="none" dirty="0">
                <a:solidFill>
                  <a:schemeClr val="bg1"/>
                </a:solidFill>
                <a:latin typeface="Noto Sans"/>
                <a:ea typeface="Noto Sans"/>
                <a:cs typeface="Noto Sans"/>
                <a:sym typeface="Noto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(Free tier) 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is the most </a:t>
            </a:r>
            <a:r>
              <a:rPr lang="en-US" sz="1600" b="1" dirty="0">
                <a:solidFill>
                  <a:srgbClr val="FFC107"/>
                </a:solidFill>
                <a:latin typeface="Noto Sans"/>
                <a:ea typeface="Noto Sans"/>
                <a:sym typeface="Noto Sans"/>
              </a:rPr>
              <a:t>generous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cloud services.</a:t>
            </a: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9" name="Google Shape;269;p9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591198" y="5035777"/>
            <a:ext cx="166092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9"/>
          <p:cNvSpPr/>
          <p:nvPr/>
        </p:nvSpPr>
        <p:spPr>
          <a:xfrm>
            <a:off x="4828727" y="5013781"/>
            <a:ext cx="338862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lvl="0" algn="ctr">
              <a:buClr>
                <a:srgbClr val="FFFFFF"/>
              </a:buClr>
              <a:buSzPts val="1350"/>
            </a:pPr>
            <a:r>
              <a:rPr lang="en-US" sz="1350" b="0" i="0" u="none" strike="noStrike" cap="none" dirty="0">
                <a:solidFill>
                  <a:schemeClr val="bg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SG" dirty="0">
                <a:solidFill>
                  <a:schemeClr val="bg1"/>
                </a:solidFill>
                <a:hlinkClick r:id="rId9" tooltip="https://github.com/zey-2/TG_reminder_bo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https://github.com/zey-2/TG_reminder_bot</a:t>
            </a:r>
            <a:endParaRPr sz="135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Google Shape;273;p9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79684" y="5057775"/>
            <a:ext cx="166092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9"/>
          <p:cNvSpPr/>
          <p:nvPr/>
        </p:nvSpPr>
        <p:spPr>
          <a:xfrm>
            <a:off x="962730" y="5035778"/>
            <a:ext cx="266573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lvl="0" algn="ctr">
              <a:buClr>
                <a:srgbClr val="FFFFFF"/>
              </a:buClr>
              <a:buSzPts val="1350"/>
            </a:pPr>
            <a:r>
              <a:rPr lang="en-US" sz="1350" b="0" i="0" u="none" strike="noStrike" cap="none" dirty="0">
                <a:solidFill>
                  <a:schemeClr val="bg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SG" u="sng" dirty="0">
                <a:solidFill>
                  <a:schemeClr val="bg1"/>
                </a:solidFill>
                <a:hlinkClick r:id="rId11" tooltip="https://t.me/ds2_reminder_bo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https://t.me/ds2_reminder_bot</a:t>
            </a:r>
            <a:endParaRPr sz="135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333</Words>
  <Application>Microsoft Office PowerPoint</Application>
  <PresentationFormat>On-screen Show (16:9)</PresentationFormat>
  <Paragraphs>78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Noto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PptxGenJS</dc:creator>
  <cp:lastModifiedBy>Tan Zhi Hao</cp:lastModifiedBy>
  <cp:revision>11</cp:revision>
  <dcterms:created xsi:type="dcterms:W3CDTF">2025-07-20T10:19:23Z</dcterms:created>
  <dcterms:modified xsi:type="dcterms:W3CDTF">2025-07-25T13:37:21Z</dcterms:modified>
</cp:coreProperties>
</file>